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sldIdLst>
    <p:sldId id="290" r:id="rId2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2F5597"/>
    <a:srgbClr val="D93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8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755" cy="3506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069" y="0"/>
            <a:ext cx="4028755" cy="350678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A7325CF5-29FF-6141-BD8D-6040E794760B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6300"/>
            <a:ext cx="3155950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55" y="3373107"/>
            <a:ext cx="7436490" cy="2761387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723"/>
            <a:ext cx="4028755" cy="35067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069" y="6659723"/>
            <a:ext cx="4028755" cy="350677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88D8C319-2EAE-1D42-9029-7CC131183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4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02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6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22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18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789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9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9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6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1099F-A7B6-4915-8995-73C6EE3BC9F1}" type="datetimeFigureOut">
              <a:rPr lang="en-US" smtClean="0"/>
              <a:t>5/3/2019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6FA81-8E61-49EB-95E7-93C56096E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3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1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hyperlink" Target="http://www.bridgeprepduval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5" Type="http://schemas.openxmlformats.org/officeDocument/2006/relationships/image" Target="../media/image12.jpe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hyperlink" Target="http://www.google.com/url?sa=i&amp;rct=j&amp;q=&amp;esrc=s&amp;source=images&amp;cd=&amp;cad=rja&amp;uact=8&amp;docid=qCSZ0OmGNUjsOM&amp;tbnid=GIeCEi8KNS6BsM:&amp;ved=0CAUQjRw&amp;url=http://www.charlotteacademyofmusic.com/inTune/March20122_000.html&amp;ei=eOHnU8CPGMmYyASs9YGwBA&amp;psig=AFQjCNF" TargetMode="External"/><Relationship Id="rId14" Type="http://schemas.openxmlformats.org/officeDocument/2006/relationships/hyperlink" Target="http://www.google.com/url?sa=i&amp;rct=j&amp;q=&amp;esrc=s&amp;source=images&amp;cd=&amp;cad=rja&amp;uact=8&amp;docid=FMa5h2ePmxtQ1M&amp;tbnid=d72yuxJgDnjYHM:&amp;ved=0CAUQjRw&amp;url=http://thefirstgradescoop.blogspot.com/2013/11/free-perfect-attendance-and-honor-roll.html&amp;ei=z9_nU7u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2E9318-6493-4A5F-8EFC-01123505C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816708"/>
              </p:ext>
            </p:extLst>
          </p:nvPr>
        </p:nvGraphicFramePr>
        <p:xfrm>
          <a:off x="370614" y="186948"/>
          <a:ext cx="8415173" cy="6615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0473">
                  <a:extLst>
                    <a:ext uri="{9D8B030D-6E8A-4147-A177-3AD203B41FA5}">
                      <a16:colId xmlns:a16="http://schemas.microsoft.com/office/drawing/2014/main" val="2908594127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579813471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873970663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845898710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2524816102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3217427459"/>
                    </a:ext>
                  </a:extLst>
                </a:gridCol>
                <a:gridCol w="1036880">
                  <a:extLst>
                    <a:ext uri="{9D8B030D-6E8A-4147-A177-3AD203B41FA5}">
                      <a16:colId xmlns:a16="http://schemas.microsoft.com/office/drawing/2014/main" val="3308804576"/>
                    </a:ext>
                  </a:extLst>
                </a:gridCol>
              </a:tblGrid>
              <a:tr h="1048910">
                <a:tc gridSpan="7">
                  <a:txBody>
                    <a:bodyPr/>
                    <a:lstStyle/>
                    <a:p>
                      <a:pPr algn="l"/>
                      <a:r>
                        <a:rPr lang="en-US" sz="5300" dirty="0">
                          <a:solidFill>
                            <a:schemeClr val="tx1"/>
                          </a:solidFill>
                          <a:latin typeface="AGLikeABoss" panose="02000603000000000000" pitchFamily="2" charset="0"/>
                          <a:ea typeface="AGLikeABoss" panose="02000603000000000000" pitchFamily="2" charset="0"/>
                        </a:rPr>
                        <a:t>                    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126898"/>
                  </a:ext>
                </a:extLst>
              </a:tr>
              <a:tr h="3780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marL="80682" marR="80682" marT="40341" marB="40341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marL="80682" marR="80682" marT="40341" marB="403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728442"/>
                  </a:ext>
                </a:extLst>
              </a:tr>
              <a:tr h="964361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FSA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Testing: 4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– 6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ELA</a:t>
                      </a:r>
                      <a:endParaRPr lang="en-US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Donut Sale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FSA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Testing: 4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– 6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ELA</a:t>
                      </a:r>
                      <a:endParaRPr lang="en-US" sz="9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endParaRPr lang="en-US" sz="900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957460"/>
                  </a:ext>
                </a:extLst>
              </a:tr>
              <a:tr h="1155086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FSA Testing: 3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rd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– 6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Math</a:t>
                      </a:r>
                      <a:endParaRPr lang="en-US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FSA Testing: 3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rd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– 6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Math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FCAT Science: 5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Grade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rPr>
                        <a:t>Revenge on the Teacher – Part I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FCAT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Science: 5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Grade</a:t>
                      </a:r>
                      <a:endParaRPr lang="en-US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797025"/>
                  </a:ext>
                </a:extLst>
              </a:tr>
              <a:tr h="964361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  <a:p>
                      <a:pPr algn="r"/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Kyan’s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900" b="1" dirty="0" err="1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Kause</a:t>
                      </a:r>
                      <a:r>
                        <a:rPr lang="en-US" sz="900" b="1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US" sz="900" b="1" baseline="0" dirty="0" smtClean="0">
                          <a:solidFill>
                            <a:srgbClr val="7030A0"/>
                          </a:solidFill>
                          <a:latin typeface="Comic Sans MS" panose="030F0702030302020204" pitchFamily="66" charset="0"/>
                        </a:rPr>
                        <a:t> all week</a:t>
                      </a:r>
                      <a:endParaRPr lang="en-US" sz="900" b="1" dirty="0">
                        <a:solidFill>
                          <a:srgbClr val="7030A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FSA Testing: 7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Math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FSA Testing: 7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Math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Donut Sale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NGSSS 7</a:t>
                      </a:r>
                      <a:r>
                        <a:rPr lang="en-US" sz="900" b="1" baseline="30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Civics</a:t>
                      </a:r>
                      <a:endParaRPr lang="en-US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Revenge on the Teacher – Part II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rgbClr val="FF00FF"/>
                          </a:solidFill>
                          <a:latin typeface="Comic Sans MS" panose="030F0702030302020204" pitchFamily="66" charset="0"/>
                        </a:rPr>
                        <a:t>Field Day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rgbClr val="FF00FF"/>
                          </a:solidFill>
                          <a:latin typeface="Comic Sans MS" panose="030F0702030302020204" pitchFamily="66" charset="0"/>
                        </a:rPr>
                        <a:t>No uniform $2</a:t>
                      </a:r>
                      <a:endParaRPr lang="en-US" sz="900" b="1" dirty="0">
                        <a:solidFill>
                          <a:srgbClr val="FF00FF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564953"/>
                  </a:ext>
                </a:extLst>
              </a:tr>
              <a:tr h="1020589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  <a:p>
                      <a:pPr algn="l"/>
                      <a:r>
                        <a:rPr lang="en-US" sz="850" b="1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K Ceremony – 9:30 am</a:t>
                      </a:r>
                    </a:p>
                    <a:p>
                      <a:pPr algn="l"/>
                      <a:r>
                        <a:rPr lang="en-US" sz="850" b="1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r>
                        <a:rPr lang="en-US" sz="850" b="1" baseline="30000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850" b="1" dirty="0" smtClean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</a:rPr>
                        <a:t> Ceremony – 12 pm</a:t>
                      </a:r>
                      <a:endParaRPr lang="en-US" sz="850" b="1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Algebra Placement Test – 7th</a:t>
                      </a:r>
                      <a:endParaRPr lang="en-US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Spanish Placement Test</a:t>
                      </a:r>
                      <a:endParaRPr lang="en-US" sz="9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Donut Sale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Arts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Extravaganza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 a.m. – 2 p.m.</a:t>
                      </a:r>
                      <a:endParaRPr lang="en-US" sz="9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en-US" sz="900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rd</a:t>
                      </a:r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– 7</a:t>
                      </a:r>
                      <a:r>
                        <a:rPr lang="en-US" sz="900" b="1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th</a:t>
                      </a:r>
                      <a:r>
                        <a:rPr lang="en-US" sz="9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end of year</a:t>
                      </a:r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field trips</a:t>
                      </a:r>
                    </a:p>
                    <a:p>
                      <a:pPr algn="r"/>
                      <a:r>
                        <a:rPr lang="en-US" sz="9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K-2 Pajama Jam</a:t>
                      </a:r>
                      <a:endParaRPr lang="en-US" sz="9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783430"/>
                  </a:ext>
                </a:extLst>
              </a:tr>
              <a:tr h="1020589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80682" marR="80682" marT="40341" marB="40341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Revenge on the Teacher – Part III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Ice</a:t>
                      </a:r>
                      <a:r>
                        <a:rPr lang="en-US" sz="900" b="1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Cream Sale</a:t>
                      </a:r>
                      <a:endParaRPr lang="en-US" sz="9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endParaRPr lang="en-US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Donut Sale</a:t>
                      </a:r>
                    </a:p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  <a:p>
                      <a:pPr algn="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</a:p>
                    <a:p>
                      <a:pPr algn="r"/>
                      <a:r>
                        <a:rPr lang="en-US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Last</a:t>
                      </a:r>
                      <a:r>
                        <a:rPr lang="en-US" sz="9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day of school</a:t>
                      </a:r>
                    </a:p>
                    <a:p>
                      <a:pPr algn="r"/>
                      <a:r>
                        <a:rPr lang="en-US" sz="9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Dismissal at 12 p.m.</a:t>
                      </a:r>
                      <a:endParaRPr lang="en-US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80682" marR="80682" marT="40341" marB="403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305774"/>
                  </a:ext>
                </a:extLst>
              </a:tr>
            </a:tbl>
          </a:graphicData>
        </a:graphic>
      </p:graphicFrame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4B9142B8-6F52-402C-9515-A8D2304528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07" y="180830"/>
            <a:ext cx="1901864" cy="9068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26223E-341A-47C5-A324-E16BB05743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6" y="250459"/>
            <a:ext cx="824651" cy="10599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87FBC9-AA4C-4B23-9548-EDC3F80D8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36" y="250459"/>
            <a:ext cx="824651" cy="10599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7F366E-5DE9-4D45-AEA4-EB7373D8D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85" y="250459"/>
            <a:ext cx="824651" cy="10599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D3810A-2D4E-4CCB-9BA0-20EEAAE0C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91" y="250459"/>
            <a:ext cx="824651" cy="105996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09D3469-761E-4B1D-8905-D92FF6F24A07}"/>
              </a:ext>
            </a:extLst>
          </p:cNvPr>
          <p:cNvGrpSpPr/>
          <p:nvPr/>
        </p:nvGrpSpPr>
        <p:grpSpPr>
          <a:xfrm>
            <a:off x="1486976" y="6144598"/>
            <a:ext cx="941294" cy="466156"/>
            <a:chOff x="1576251" y="3688542"/>
            <a:chExt cx="1066800" cy="528310"/>
          </a:xfrm>
        </p:grpSpPr>
        <p:sp>
          <p:nvSpPr>
            <p:cNvPr id="17" name="TextBox 26">
              <a:extLst>
                <a:ext uri="{FF2B5EF4-FFF2-40B4-BE49-F238E27FC236}">
                  <a16:creationId xmlns:a16="http://schemas.microsoft.com/office/drawing/2014/main" id="{B0315297-D9BF-4F56-BC98-4A3178385337}"/>
                </a:ext>
              </a:extLst>
            </p:cNvPr>
            <p:cNvSpPr txBox="1"/>
            <p:nvPr/>
          </p:nvSpPr>
          <p:spPr>
            <a:xfrm>
              <a:off x="1576251" y="3955242"/>
              <a:ext cx="1066800" cy="26161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71" b="1" i="1">
                  <a:solidFill>
                    <a:srgbClr val="FF0000"/>
                  </a:solidFill>
                </a:rPr>
                <a:t>No School</a:t>
              </a:r>
              <a:endParaRPr lang="en-US" sz="971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DCC4DAF-E831-426D-9974-5FFDEF33C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6251" y="3688542"/>
              <a:ext cx="387817" cy="304800"/>
            </a:xfrm>
            <a:prstGeom prst="rect">
              <a:avLst/>
            </a:prstGeom>
          </p:spPr>
        </p:pic>
      </p:grpSp>
      <p:pic>
        <p:nvPicPr>
          <p:cNvPr id="22" name="Picture 2" descr="http://www.salmagundi.org/enews/image/memorial_811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9265" y="5778300"/>
            <a:ext cx="637575" cy="428866"/>
          </a:xfrm>
          <a:prstGeom prst="rect">
            <a:avLst/>
          </a:prstGeom>
          <a:noFill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2872561" y="2693650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2898208" y="3706069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2815060" y="5399806"/>
            <a:ext cx="706863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Middle School Lead Day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073934" y="1682759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4025242" y="2674193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2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934822" y="3757914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30044E04-D9F5-4E35-993F-7265A1447C1A}"/>
              </a:ext>
            </a:extLst>
          </p:cNvPr>
          <p:cNvSpPr txBox="1"/>
          <p:nvPr/>
        </p:nvSpPr>
        <p:spPr>
          <a:xfrm>
            <a:off x="3963186" y="4732567"/>
            <a:ext cx="1008529" cy="2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18" b="1" dirty="0">
                <a:solidFill>
                  <a:srgbClr val="0070C0"/>
                </a:solidFill>
              </a:rPr>
              <a:t>School T-shirt Day</a:t>
            </a:r>
            <a:endParaRPr lang="en-US" sz="618" i="1" dirty="0">
              <a:solidFill>
                <a:srgbClr val="0070C0"/>
              </a:solidFill>
            </a:endParaRPr>
          </a:p>
          <a:p>
            <a:pPr algn="ctr"/>
            <a:r>
              <a:rPr lang="en-US" sz="618" b="1" dirty="0">
                <a:solidFill>
                  <a:srgbClr val="0070C0"/>
                </a:solidFill>
              </a:rPr>
              <a:t>with uniform bottom</a:t>
            </a:r>
            <a:endParaRPr lang="en-US" sz="618" i="1" dirty="0">
              <a:solidFill>
                <a:srgbClr val="0070C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1B529F-F3EF-4C44-AA66-3178C0D3D875}"/>
              </a:ext>
            </a:extLst>
          </p:cNvPr>
          <p:cNvSpPr txBox="1"/>
          <p:nvPr/>
        </p:nvSpPr>
        <p:spPr>
          <a:xfrm>
            <a:off x="6180501" y="3615960"/>
            <a:ext cx="1385435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71" b="1" dirty="0">
                <a:solidFill>
                  <a:srgbClr val="FF3399"/>
                </a:solidFill>
              </a:rPr>
              <a:t>NO UNIFORM $2</a:t>
            </a:r>
            <a:endParaRPr lang="en-US" sz="706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731" y="1922524"/>
            <a:ext cx="642000" cy="6420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420980" y="3145185"/>
            <a:ext cx="6144956" cy="407503"/>
            <a:chOff x="2510988" y="2729552"/>
            <a:chExt cx="4191000" cy="461837"/>
          </a:xfrm>
        </p:grpSpPr>
        <p:sp>
          <p:nvSpPr>
            <p:cNvPr id="46" name="TextBox 45"/>
            <p:cNvSpPr txBox="1"/>
            <p:nvPr/>
          </p:nvSpPr>
          <p:spPr>
            <a:xfrm>
              <a:off x="2510988" y="2826416"/>
              <a:ext cx="4191000" cy="215444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6" b="1" dirty="0">
                  <a:latin typeface="Aharoni" pitchFamily="2" charset="-79"/>
                  <a:ea typeface="Alexis Marie" pitchFamily="2" charset="0"/>
                  <a:cs typeface="Aharoni" pitchFamily="2" charset="-79"/>
                </a:rPr>
                <a:t>Teacher Appreciation Week – Teaching is a work of HEART</a:t>
              </a:r>
            </a:p>
          </p:txBody>
        </p:sp>
        <p:pic>
          <p:nvPicPr>
            <p:cNvPr id="47" name="Picture 2" descr="http://1.bp.blogspot.com/-gFkw_s3sS3A/Uypc4XmsykI/AAAAAAAABF0/anroHqBMmDU/s1600/DJI_CozyCabin_heart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81318" y="2729552"/>
              <a:ext cx="302553" cy="461837"/>
            </a:xfrm>
            <a:prstGeom prst="rect">
              <a:avLst/>
            </a:prstGeom>
            <a:noFill/>
          </p:spPr>
        </p:pic>
      </p:grpSp>
      <p:sp>
        <p:nvSpPr>
          <p:cNvPr id="48" name="TextBox 66">
            <a:extLst>
              <a:ext uri="{FF2B5EF4-FFF2-40B4-BE49-F238E27FC236}">
                <a16:creationId xmlns:a16="http://schemas.microsoft.com/office/drawing/2014/main" id="{B7E030EC-A2F1-4F81-9EA7-6FB081B6B5D1}"/>
              </a:ext>
            </a:extLst>
          </p:cNvPr>
          <p:cNvSpPr txBox="1"/>
          <p:nvPr/>
        </p:nvSpPr>
        <p:spPr>
          <a:xfrm>
            <a:off x="6532330" y="5433684"/>
            <a:ext cx="1133631" cy="295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9" b="1" dirty="0">
                <a:latin typeface="AbcTeacher" pitchFamily="2" charset="0"/>
              </a:rPr>
              <a:t>Bulldogs in Action </a:t>
            </a:r>
          </a:p>
          <a:p>
            <a:pPr algn="ctr"/>
            <a:r>
              <a:rPr lang="en-US" sz="794" b="1" dirty="0">
                <a:latin typeface="AbcTeacher" pitchFamily="2" charset="0"/>
              </a:rPr>
              <a:t> 9:00-10:00am</a:t>
            </a:r>
          </a:p>
        </p:txBody>
      </p:sp>
      <p:pic>
        <p:nvPicPr>
          <p:cNvPr id="52" name="Picture 2" descr="C:\Users\BridgePrep\AppData\Local\Microsoft\Windows\INetCache\IE\MVKCJW9N\happy-mothers-day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600" y="3941415"/>
            <a:ext cx="672353" cy="616939"/>
          </a:xfrm>
          <a:prstGeom prst="rect">
            <a:avLst/>
          </a:prstGeom>
          <a:noFill/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B831D53-40EA-4949-8962-2BC7ADA41411}"/>
              </a:ext>
            </a:extLst>
          </p:cNvPr>
          <p:cNvGrpSpPr>
            <a:grpSpLocks/>
          </p:cNvGrpSpPr>
          <p:nvPr/>
        </p:nvGrpSpPr>
        <p:grpSpPr bwMode="auto">
          <a:xfrm>
            <a:off x="5249156" y="6352569"/>
            <a:ext cx="784362" cy="449652"/>
            <a:chOff x="111968396" y="111293320"/>
            <a:chExt cx="922354" cy="604949"/>
          </a:xfrm>
        </p:grpSpPr>
        <p:sp>
          <p:nvSpPr>
            <p:cNvPr id="54" name="Text Box 6">
              <a:extLst>
                <a:ext uri="{FF2B5EF4-FFF2-40B4-BE49-F238E27FC236}">
                  <a16:creationId xmlns:a16="http://schemas.microsoft.com/office/drawing/2014/main" id="{01182A91-AA43-461A-B075-D4F8C18F2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968396" y="111293320"/>
              <a:ext cx="751865" cy="51347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32273" tIns="32273" rIns="32273" bIns="3227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Student of</a:t>
              </a:r>
            </a:p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the Month</a:t>
              </a:r>
            </a:p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Breakfast</a:t>
              </a:r>
            </a:p>
            <a:p>
              <a:pPr marL="0" marR="0" lvl="0" indent="0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18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ooper Black" pitchFamily="18" charset="0"/>
                  <a:cs typeface="Arial" pitchFamily="34" charset="0"/>
                </a:rPr>
                <a:t>8:45am</a:t>
              </a:r>
              <a:endParaRPr kumimoji="0" lang="en-US" sz="1588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5" name="Picture 54" descr="ANd9GcSic_mulaoorY1-4L35vJximw8BkZU1lIxAFYL2Y2Ls8FajLJnQ">
              <a:hlinkClick r:id="rId9"/>
              <a:extLst>
                <a:ext uri="{FF2B5EF4-FFF2-40B4-BE49-F238E27FC236}">
                  <a16:creationId xmlns:a16="http://schemas.microsoft.com/office/drawing/2014/main" id="{34022FD3-BD90-48CB-B0F4-9B9BE1DA1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2564055" y="111524476"/>
              <a:ext cx="326695" cy="373793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330" y="3822016"/>
            <a:ext cx="637602" cy="270028"/>
          </a:xfrm>
          <a:prstGeom prst="rect">
            <a:avLst/>
          </a:prstGeom>
        </p:spPr>
      </p:pic>
      <p:pic>
        <p:nvPicPr>
          <p:cNvPr id="70" name="Picture 17" descr="http://www.clipartbest.com/cliparts/yio/goq/yiogoqnrT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2344689" y="5269345"/>
            <a:ext cx="296718" cy="402131"/>
          </a:xfrm>
          <a:prstGeom prst="rect">
            <a:avLst/>
          </a:prstGeom>
          <a:noFill/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13" cstate="print"/>
          <a:srcRect l="16667" t="12592" r="16667"/>
          <a:stretch>
            <a:fillRect/>
          </a:stretch>
        </p:blipFill>
        <p:spPr bwMode="auto">
          <a:xfrm rot="21177335">
            <a:off x="6550659" y="5773862"/>
            <a:ext cx="328069" cy="31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5215021" y="6067314"/>
            <a:ext cx="1211326" cy="39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71" b="1" dirty="0" smtClean="0">
                <a:latin typeface="AbcTeacher" pitchFamily="2" charset="0"/>
              </a:rPr>
              <a:t>Last Day of after school care</a:t>
            </a:r>
            <a:endParaRPr lang="en-US" sz="971" b="1" dirty="0">
              <a:latin typeface="AbcTeacher" pitchFamily="2" charset="0"/>
            </a:endParaRPr>
          </a:p>
        </p:txBody>
      </p:sp>
      <p:sp>
        <p:nvSpPr>
          <p:cNvPr id="79" name="TextBox 11">
            <a:extLst>
              <a:ext uri="{FF2B5EF4-FFF2-40B4-BE49-F238E27FC236}">
                <a16:creationId xmlns:a16="http://schemas.microsoft.com/office/drawing/2014/main" id="{93A6F51A-7AC9-4A81-89D1-0707850DDCCE}"/>
              </a:ext>
            </a:extLst>
          </p:cNvPr>
          <p:cNvSpPr txBox="1"/>
          <p:nvPr/>
        </p:nvSpPr>
        <p:spPr>
          <a:xfrm>
            <a:off x="2344689" y="1022420"/>
            <a:ext cx="3542570" cy="350417"/>
          </a:xfrm>
          <a:prstGeom prst="rect">
            <a:avLst/>
          </a:prstGeom>
          <a:solidFill>
            <a:srgbClr val="FFFF66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77" b="1" dirty="0">
                <a:latin typeface="Alexis Marie" pitchFamily="2" charset="0"/>
                <a:ea typeface="Alexis Marie" pitchFamily="2" charset="0"/>
              </a:rPr>
              <a:t>BridgePrep Academy of Duval</a:t>
            </a:r>
          </a:p>
        </p:txBody>
      </p:sp>
      <p:grpSp>
        <p:nvGrpSpPr>
          <p:cNvPr id="85" name="Group 25"/>
          <p:cNvGrpSpPr>
            <a:grpSpLocks/>
          </p:cNvGrpSpPr>
          <p:nvPr/>
        </p:nvGrpSpPr>
        <p:grpSpPr bwMode="auto">
          <a:xfrm>
            <a:off x="3963186" y="5004159"/>
            <a:ext cx="5189124" cy="1334634"/>
            <a:chOff x="106240107" y="109202054"/>
            <a:chExt cx="6209356" cy="1797277"/>
          </a:xfrm>
        </p:grpSpPr>
        <p:pic>
          <p:nvPicPr>
            <p:cNvPr id="86" name="Picture 26" descr="ANd9GcQ9ZYhlEFc3LuA7Byp5w0RqxtLknJZig2CMMU-DA0nq2LL9h5DCYw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40107" y="110247229"/>
              <a:ext cx="986363" cy="75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 Box 27"/>
            <p:cNvSpPr txBox="1">
              <a:spLocks noChangeArrowheads="1"/>
            </p:cNvSpPr>
            <p:nvPr/>
          </p:nvSpPr>
          <p:spPr bwMode="auto">
            <a:xfrm>
              <a:off x="110277194" y="109202054"/>
              <a:ext cx="2172269" cy="337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E1E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2273" tIns="32273" rIns="32273" bIns="32273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80686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588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exis Marie" pitchFamily="2" charset="0"/>
                <a:ea typeface="Alexis Marie" pitchFamily="2" charset="0"/>
                <a:cs typeface="Arial" pitchFamily="34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6033518" y="279036"/>
            <a:ext cx="2874574" cy="663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27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Start Your Summer Reading!</a:t>
            </a:r>
          </a:p>
          <a:p>
            <a:pPr algn="ctr"/>
            <a:r>
              <a:rPr lang="en-US" sz="927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See school site for books and projects</a:t>
            </a:r>
          </a:p>
          <a:p>
            <a:pPr algn="ctr"/>
            <a:r>
              <a:rPr lang="en-US" sz="927" b="1" u="sng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  <a:hlinkClick r:id="rId16"/>
              </a:rPr>
              <a:t>www.BridgePrepDuval.com</a:t>
            </a:r>
            <a:r>
              <a:rPr lang="en-US" sz="927" b="1" u="sng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en-US" sz="927" u="sng" dirty="0">
              <a:solidFill>
                <a:srgbClr val="2F5597"/>
              </a:solidFill>
            </a:endParaRPr>
          </a:p>
          <a:p>
            <a:pPr algn="ctr"/>
            <a:r>
              <a:rPr lang="en-US" sz="927" u="sng" dirty="0">
                <a:solidFill>
                  <a:srgbClr val="2F5597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F65DB2-4904-4485-A6BC-2D82C9738BB0}"/>
              </a:ext>
            </a:extLst>
          </p:cNvPr>
          <p:cNvGrpSpPr/>
          <p:nvPr/>
        </p:nvGrpSpPr>
        <p:grpSpPr>
          <a:xfrm>
            <a:off x="337419" y="1689934"/>
            <a:ext cx="3614786" cy="937447"/>
            <a:chOff x="4112257" y="3872512"/>
            <a:chExt cx="3174646" cy="1300463"/>
          </a:xfrm>
        </p:grpSpPr>
        <p:sp>
          <p:nvSpPr>
            <p:cNvPr id="82" name="TextBox 13">
              <a:extLst>
                <a:ext uri="{FF2B5EF4-FFF2-40B4-BE49-F238E27FC236}">
                  <a16:creationId xmlns:a16="http://schemas.microsoft.com/office/drawing/2014/main" id="{7113B92F-6DD5-4BAE-847A-5B06E01F41D0}"/>
                </a:ext>
              </a:extLst>
            </p:cNvPr>
            <p:cNvSpPr txBox="1"/>
            <p:nvPr/>
          </p:nvSpPr>
          <p:spPr>
            <a:xfrm>
              <a:off x="4112257" y="3872512"/>
              <a:ext cx="3174646" cy="8404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29" b="1" u="sng" dirty="0">
                  <a:latin typeface="Arial Narrow" pitchFamily="34" charset="0"/>
                </a:rPr>
                <a:t>Our Mission Statement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BridgePrep Academy believes every child learns best in a safe, nurturing and stimulating environment where high academic expectations, self-esteem, good character and an appreciation for the arts are promoted. BridgePrep Academy’s mission is to provide a challenging academic curriculum that will encompass an enriched Spanish language program, technology and experiences that will enable students to develop in all areas.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BridgePrep Academy’s goal is to educate well rounded individuals and enable students</a:t>
              </a:r>
            </a:p>
            <a:p>
              <a:pPr algn="ctr"/>
              <a:r>
                <a:rPr lang="en-US" sz="529" b="1" dirty="0">
                  <a:latin typeface="Arial Narrow" pitchFamily="34" charset="0"/>
                </a:rPr>
                <a:t>to reach their maximum potential.</a:t>
              </a:r>
              <a:endParaRPr lang="en-US" sz="706" b="1" dirty="0">
                <a:latin typeface="Arial Narrow" pitchFamily="34" charset="0"/>
              </a:endParaRPr>
            </a:p>
          </p:txBody>
        </p:sp>
        <p:sp>
          <p:nvSpPr>
            <p:cNvPr id="83" name="TextBox 14">
              <a:extLst>
                <a:ext uri="{FF2B5EF4-FFF2-40B4-BE49-F238E27FC236}">
                  <a16:creationId xmlns:a16="http://schemas.microsoft.com/office/drawing/2014/main" id="{916C42AE-8809-4FA8-9812-CA6696AFDCBC}"/>
                </a:ext>
              </a:extLst>
            </p:cNvPr>
            <p:cNvSpPr txBox="1"/>
            <p:nvPr/>
          </p:nvSpPr>
          <p:spPr>
            <a:xfrm>
              <a:off x="4112257" y="4732017"/>
              <a:ext cx="3174646" cy="44095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706" dirty="0">
                  <a:solidFill>
                    <a:schemeClr val="bg1"/>
                  </a:solidFill>
                </a:rPr>
                <a:t>bridgeprepduval.com/</a:t>
              </a:r>
              <a:endParaRPr lang="en-US" sz="618" dirty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618" dirty="0">
                  <a:solidFill>
                    <a:schemeClr val="bg1"/>
                  </a:solidFill>
                  <a:latin typeface="+mj-lt"/>
                </a:rPr>
                <a:t>https://www.facebook.com/BridgePrepAcademyDuval/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8919DB-559E-4294-AC7B-891CB820CDA6}"/>
              </a:ext>
            </a:extLst>
          </p:cNvPr>
          <p:cNvGrpSpPr/>
          <p:nvPr/>
        </p:nvGrpSpPr>
        <p:grpSpPr>
          <a:xfrm>
            <a:off x="337419" y="5730033"/>
            <a:ext cx="1070028" cy="968482"/>
            <a:chOff x="512852" y="1797002"/>
            <a:chExt cx="1160571" cy="977841"/>
          </a:xfrm>
        </p:grpSpPr>
        <p:sp>
          <p:nvSpPr>
            <p:cNvPr id="89" name="TextBox 9">
              <a:extLst>
                <a:ext uri="{FF2B5EF4-FFF2-40B4-BE49-F238E27FC236}">
                  <a16:creationId xmlns:a16="http://schemas.microsoft.com/office/drawing/2014/main" id="{6700A27F-1983-46F0-94E4-90326E1E93C4}"/>
                </a:ext>
              </a:extLst>
            </p:cNvPr>
            <p:cNvSpPr txBox="1"/>
            <p:nvPr/>
          </p:nvSpPr>
          <p:spPr>
            <a:xfrm>
              <a:off x="512852" y="2227206"/>
              <a:ext cx="1160571" cy="547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83306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66612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49918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33224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16531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899837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383143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66449" algn="l" defTabSz="483306" rtl="0" eaLnBrk="1" latinLnBrk="0" hangingPunct="1"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18" b="1" dirty="0">
                  <a:latin typeface="+mj-lt"/>
                  <a:cs typeface="Arial" pitchFamily="34" charset="0"/>
                </a:rPr>
                <a:t>BridgePrep Academy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618" b="1" dirty="0">
                  <a:latin typeface="+mj-lt"/>
                  <a:cs typeface="Arial" pitchFamily="34" charset="0"/>
                </a:rPr>
                <a:t>of  Duval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18" dirty="0">
                  <a:latin typeface="+mj-lt"/>
                </a:rPr>
                <a:t>6400 Atlantic Blvd.</a:t>
              </a:r>
              <a:br>
                <a:rPr lang="en-US" sz="618" dirty="0">
                  <a:latin typeface="+mj-lt"/>
                </a:rPr>
              </a:br>
              <a:r>
                <a:rPr lang="en-US" sz="618" dirty="0">
                  <a:latin typeface="+mj-lt"/>
                </a:rPr>
                <a:t>Jacksonville, FL 32211</a:t>
              </a:r>
              <a:r>
                <a:rPr lang="en-US" sz="706" dirty="0"/>
                <a:t/>
              </a:r>
              <a:br>
                <a:rPr lang="en-US" sz="706" dirty="0"/>
              </a:br>
              <a:r>
                <a:rPr lang="en-US" sz="706" dirty="0"/>
                <a:t>(904) 694-2668 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D8DB94F-FB0B-4451-B6CF-74480FE16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89041" y="1797002"/>
              <a:ext cx="420882" cy="462316"/>
            </a:xfrm>
            <a:prstGeom prst="rect">
              <a:avLst/>
            </a:prstGeom>
          </p:spPr>
        </p:pic>
      </p:grpSp>
      <p:pic>
        <p:nvPicPr>
          <p:cNvPr id="91" name="Picture 2" descr="Image result for early dismissal clip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86" y="5300290"/>
            <a:ext cx="523823" cy="39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F21B529F-F3EF-4C44-AA66-3178C0D3D875}"/>
              </a:ext>
            </a:extLst>
          </p:cNvPr>
          <p:cNvSpPr txBox="1"/>
          <p:nvPr/>
        </p:nvSpPr>
        <p:spPr>
          <a:xfrm>
            <a:off x="6330558" y="2360130"/>
            <a:ext cx="1385435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306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612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918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3224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6531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9837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3143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6449" algn="l" defTabSz="48330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71" b="1" dirty="0">
                <a:solidFill>
                  <a:srgbClr val="FF3399"/>
                </a:solidFill>
              </a:rPr>
              <a:t>NO UNIFORM $2</a:t>
            </a:r>
            <a:endParaRPr lang="en-US" sz="706" dirty="0">
              <a:solidFill>
                <a:srgbClr val="FF3399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058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11312</TotalTime>
  <Words>372</Words>
  <Application>Microsoft Office PowerPoint</Application>
  <PresentationFormat>On-screen Show (4:3)</PresentationFormat>
  <Paragraphs>109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AbcTeacher</vt:lpstr>
      <vt:lpstr>AGLikeABoss</vt:lpstr>
      <vt:lpstr>Aharoni</vt:lpstr>
      <vt:lpstr>Alexis Marie</vt:lpstr>
      <vt:lpstr>Arial</vt:lpstr>
      <vt:lpstr>Arial Narrow</vt:lpstr>
      <vt:lpstr>Arial Rounded MT Bold</vt:lpstr>
      <vt:lpstr>Calibri</vt:lpstr>
      <vt:lpstr>Calibri Light</vt:lpstr>
      <vt:lpstr>Comic Sans MS</vt:lpstr>
      <vt:lpstr>Cooper Black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Williams</dc:creator>
  <cp:lastModifiedBy>Kharmayne Kannada</cp:lastModifiedBy>
  <cp:revision>219</cp:revision>
  <cp:lastPrinted>2019-05-02T12:37:04Z</cp:lastPrinted>
  <dcterms:created xsi:type="dcterms:W3CDTF">2017-08-29T15:40:37Z</dcterms:created>
  <dcterms:modified xsi:type="dcterms:W3CDTF">2019-05-03T16:30:49Z</dcterms:modified>
</cp:coreProperties>
</file>